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4"/>
  </p:sldMasterIdLst>
  <p:sldIdLst>
    <p:sldId id="256" r:id="rId5"/>
    <p:sldId id="266" r:id="rId6"/>
    <p:sldId id="259" r:id="rId7"/>
    <p:sldId id="260" r:id="rId8"/>
    <p:sldId id="258" r:id="rId9"/>
    <p:sldId id="264" r:id="rId10"/>
    <p:sldId id="265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932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34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9906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570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0290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7480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361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4920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1318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563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28-10-2019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10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28-10-2019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549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28-10-2019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75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28-10-2019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270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28-10-2019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301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28-10-2019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539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28-10-2019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  <p:sldLayoutId id="2147483845" r:id="rId15"/>
    <p:sldLayoutId id="21474838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qz3ZlvA7d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863143"/>
            <a:ext cx="4968552" cy="3165021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331640" y="836712"/>
            <a:ext cx="91232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>
                <a:latin typeface="Arial" pitchFamily="34" charset="0"/>
                <a:cs typeface="Arial" pitchFamily="34" charset="0"/>
              </a:rPr>
              <a:t>Kwaliteitseisen verslagen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3589" y="2924944"/>
            <a:ext cx="3593285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670" y="548680"/>
            <a:ext cx="6645424" cy="648072"/>
          </a:xfrm>
        </p:spPr>
        <p:txBody>
          <a:bodyPr/>
          <a:lstStyle/>
          <a:p>
            <a:r>
              <a:rPr lang="nl-NL" dirty="0" smtClean="0"/>
              <a:t>Voorblad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3670" y="1196752"/>
            <a:ext cx="8500330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000" b="1" dirty="0" smtClean="0"/>
              <a:t>Op het titelblad vermeld je het volgende: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smtClean="0"/>
              <a:t>Bovenaan de titel (welke titel dekt de inhoud)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smtClean="0"/>
              <a:t>In het midden een bij het verslag passende afbeelding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2000" dirty="0"/>
          </a:p>
          <a:p>
            <a:pPr marL="0" indent="0">
              <a:buNone/>
            </a:pPr>
            <a:r>
              <a:rPr lang="nl-NL" sz="2000" b="1" dirty="0" smtClean="0"/>
              <a:t>Rechts onderaan het titelblad je gegevens (personalia):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smtClean="0"/>
              <a:t>Naam (voor- en achternaam)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smtClean="0"/>
              <a:t>Studentnummer (staat op je pasje en in PS)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smtClean="0"/>
              <a:t>Klas (W19PW/MZB)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Naam van het vak </a:t>
            </a:r>
            <a:endParaRPr lang="nl-NL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smtClean="0"/>
              <a:t>Naam van de vakdocent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 smtClean="0"/>
              <a:t>(bij stageverslagen vermeld je ook de gegevens van de BPV-instelling en de BPV-periode (10-02-20 t/m 07-07-20).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D</a:t>
            </a:r>
            <a:r>
              <a:rPr lang="nl-NL" sz="2000" dirty="0" smtClean="0"/>
              <a:t>atum van inleveren</a:t>
            </a:r>
          </a:p>
        </p:txBody>
      </p:sp>
    </p:spTree>
    <p:extLst>
      <p:ext uri="{BB962C8B-B14F-4D97-AF65-F5344CB8AC3E}">
        <p14:creationId xmlns:p14="http://schemas.microsoft.com/office/powerpoint/2010/main" val="215909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4485" y="764704"/>
            <a:ext cx="6645424" cy="648072"/>
          </a:xfrm>
        </p:spPr>
        <p:txBody>
          <a:bodyPr/>
          <a:lstStyle/>
          <a:p>
            <a:r>
              <a:rPr lang="nl-NL" dirty="0" smtClean="0"/>
              <a:t>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4484" y="1425887"/>
            <a:ext cx="8071971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Maak gebruik van een </a:t>
            </a:r>
            <a:r>
              <a:rPr lang="nl-NL" u="sng" dirty="0" smtClean="0"/>
              <a:t>automatische inhoudsopgave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Beschouw het titelblad als pagina 1. </a:t>
            </a: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</a:t>
            </a:r>
            <a:r>
              <a:rPr lang="nl-NL" dirty="0"/>
              <a:t> </a:t>
            </a:r>
            <a:r>
              <a:rPr lang="nl-NL" b="1" dirty="0"/>
              <a:t>inhoudsopgave</a:t>
            </a:r>
            <a:r>
              <a:rPr lang="nl-NL" dirty="0"/>
              <a:t> telt wel mee in de </a:t>
            </a:r>
            <a:r>
              <a:rPr lang="nl-NL" b="1" dirty="0"/>
              <a:t>nummering</a:t>
            </a:r>
            <a:r>
              <a:rPr lang="nl-NL" dirty="0"/>
              <a:t>, maar er mag geen </a:t>
            </a:r>
            <a:r>
              <a:rPr lang="nl-NL" b="1" dirty="0"/>
              <a:t>paginanummering</a:t>
            </a:r>
            <a:r>
              <a:rPr lang="nl-NL" dirty="0"/>
              <a:t> onder aan de pagina staan. </a:t>
            </a: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</a:t>
            </a:r>
            <a:r>
              <a:rPr lang="nl-NL" dirty="0"/>
              <a:t>paginanummers zijn pas zichtbaar vanaf de inleiding</a:t>
            </a: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Kies de indeling die jij wilt</a:t>
            </a:r>
            <a:r>
              <a:rPr lang="nl-NL" dirty="0"/>
              <a:t> </a:t>
            </a:r>
            <a:endParaRPr lang="nl-NL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L</a:t>
            </a:r>
            <a:r>
              <a:rPr lang="nl-NL" dirty="0" smtClean="0"/>
              <a:t>et erop dat er </a:t>
            </a:r>
            <a:r>
              <a:rPr lang="nl-NL" u="sng" dirty="0" smtClean="0"/>
              <a:t>paginanummers</a:t>
            </a:r>
            <a:r>
              <a:rPr lang="nl-NL" dirty="0" smtClean="0"/>
              <a:t> bij vermeld staan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Denk er aan ook eventuele bijlagen te nummeren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>
                <a:hlinkClick r:id="rId2"/>
              </a:rPr>
              <a:t>Zo maak je een automatische inhoudsopgave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691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8695" y="316213"/>
            <a:ext cx="6645424" cy="648072"/>
          </a:xfrm>
        </p:spPr>
        <p:txBody>
          <a:bodyPr/>
          <a:lstStyle/>
          <a:p>
            <a:r>
              <a:rPr lang="nl-NL" dirty="0" smtClean="0"/>
              <a:t>Hoofdstukken en paragrafen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598" y="980728"/>
            <a:ext cx="8534402" cy="5877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2000" dirty="0" smtClean="0"/>
              <a:t>Inleiding											3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Hoofdstuk 1 De Machine								4</a:t>
            </a:r>
          </a:p>
          <a:p>
            <a:pPr marL="0" indent="0">
              <a:buNone/>
            </a:pPr>
            <a:r>
              <a:rPr lang="nl-NL" sz="2000" dirty="0" smtClean="0"/>
              <a:t>1.1 Werking machine									4</a:t>
            </a:r>
          </a:p>
          <a:p>
            <a:pPr marL="0" indent="0">
              <a:buNone/>
            </a:pPr>
            <a:r>
              <a:rPr lang="nl-NL" sz="2000" dirty="0" smtClean="0"/>
              <a:t>1.2 Bediening										6</a:t>
            </a:r>
          </a:p>
          <a:p>
            <a:pPr marL="0" indent="0">
              <a:buNone/>
            </a:pPr>
            <a:r>
              <a:rPr lang="nl-NL" sz="2000" dirty="0" smtClean="0"/>
              <a:t>1.3 Samenwerkende onderdelen							9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Hoofdstuk 2 </a:t>
            </a:r>
            <a:r>
              <a:rPr lang="nl-NL" sz="2000" dirty="0"/>
              <a:t>Bewegende, aangedreven </a:t>
            </a:r>
            <a:r>
              <a:rPr lang="nl-NL" sz="2000" dirty="0" smtClean="0"/>
              <a:t>onderdelen				11</a:t>
            </a:r>
          </a:p>
          <a:p>
            <a:pPr marL="0" indent="0">
              <a:buNone/>
            </a:pPr>
            <a:r>
              <a:rPr lang="nl-NL" sz="2000" dirty="0" smtClean="0"/>
              <a:t>2.1 Bewegende delen 									11</a:t>
            </a:r>
          </a:p>
          <a:p>
            <a:pPr marL="0" indent="0">
              <a:buNone/>
            </a:pPr>
            <a:r>
              <a:rPr lang="nl-NL" sz="2000" dirty="0" smtClean="0"/>
              <a:t>2.2 Mechanismes										13</a:t>
            </a:r>
          </a:p>
          <a:p>
            <a:pPr marL="0" indent="0">
              <a:buNone/>
            </a:pPr>
            <a:r>
              <a:rPr lang="nl-NL" sz="2000" dirty="0" smtClean="0"/>
              <a:t>2.2 Onderdelen										14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</a:t>
            </a:r>
            <a:r>
              <a:rPr lang="nl-NL" sz="2000" dirty="0" smtClean="0"/>
              <a:t>3 Hydrauliek systeem							15</a:t>
            </a:r>
            <a:endParaRPr lang="nl-NL" sz="2000" dirty="0"/>
          </a:p>
          <a:p>
            <a:pPr marL="0" indent="0">
              <a:buNone/>
            </a:pPr>
            <a:r>
              <a:rPr lang="nl-NL" sz="2000" dirty="0"/>
              <a:t>3</a:t>
            </a:r>
            <a:r>
              <a:rPr lang="nl-NL" sz="2000" dirty="0" smtClean="0"/>
              <a:t>.1 Hydrauliek onderdelen								15</a:t>
            </a: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3.2 Hydrauliek schema									18</a:t>
            </a:r>
          </a:p>
          <a:p>
            <a:pPr marL="0" indent="0">
              <a:buNone/>
            </a:pPr>
            <a:r>
              <a:rPr lang="nl-NL" sz="2000" dirty="0" smtClean="0"/>
              <a:t>3.3 Hydrauliek schema in (alle) bediende situaties				19</a:t>
            </a:r>
          </a:p>
          <a:p>
            <a:pPr marL="0" indent="0">
              <a:buNone/>
            </a:pPr>
            <a:r>
              <a:rPr lang="nl-NL" sz="2000" dirty="0" smtClean="0"/>
              <a:t>3.4 Uitleg/toelichting hydrauliek onderdelen					20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Literatuurlijst										21</a:t>
            </a: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3104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599" y="692696"/>
            <a:ext cx="6645424" cy="648072"/>
          </a:xfrm>
        </p:spPr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598" y="1556792"/>
            <a:ext cx="8534401" cy="5301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De inleiding schrijf je </a:t>
            </a:r>
            <a:r>
              <a:rPr lang="nl-NL" u="sng" dirty="0" smtClean="0"/>
              <a:t>nadat</a:t>
            </a:r>
            <a:r>
              <a:rPr lang="nl-NL" dirty="0" smtClean="0"/>
              <a:t> je het verslag hebt geschreven.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smtClean="0"/>
              <a:t>In de inleiding vermeld je:</a:t>
            </a:r>
          </a:p>
          <a:p>
            <a:r>
              <a:rPr lang="nl-NL" dirty="0"/>
              <a:t>D</a:t>
            </a:r>
            <a:r>
              <a:rPr lang="nl-NL" dirty="0" smtClean="0"/>
              <a:t>oel van het verslag (</a:t>
            </a:r>
            <a:r>
              <a:rPr lang="nl-NL" sz="2000" dirty="0" smtClean="0"/>
              <a:t>waarom schrijf je het verslag?)</a:t>
            </a:r>
          </a:p>
          <a:p>
            <a:r>
              <a:rPr lang="nl-NL" dirty="0"/>
              <a:t>H</a:t>
            </a:r>
            <a:r>
              <a:rPr lang="nl-NL" dirty="0" smtClean="0"/>
              <a:t>oe heb je het aangepakt?</a:t>
            </a:r>
          </a:p>
          <a:p>
            <a:r>
              <a:rPr lang="nl-NL" dirty="0"/>
              <a:t>I</a:t>
            </a:r>
            <a:r>
              <a:rPr lang="nl-NL" dirty="0" smtClean="0"/>
              <a:t>ndien van toepassing kun je mensen bedanken die je hebben geholpen. </a:t>
            </a:r>
            <a:r>
              <a:rPr lang="nl-NL" dirty="0"/>
              <a:t/>
            </a:r>
            <a:br>
              <a:rPr lang="nl-NL" dirty="0"/>
            </a:br>
            <a:r>
              <a:rPr lang="nl-NL" sz="2000" dirty="0" smtClean="0"/>
              <a:t>bijv. je stagebegeleider</a:t>
            </a:r>
          </a:p>
          <a:p>
            <a:endParaRPr lang="nl-NL" sz="2000" dirty="0"/>
          </a:p>
          <a:p>
            <a:pPr marL="0" indent="0">
              <a:buNone/>
            </a:pPr>
            <a:r>
              <a:rPr lang="nl-NL" sz="1700" b="1" dirty="0" smtClean="0">
                <a:solidFill>
                  <a:srgbClr val="FF0000"/>
                </a:solidFill>
              </a:rPr>
              <a:t>* Let op: ga niet in op de inhoud, dit doe je in het verslag zelf!</a:t>
            </a:r>
            <a:endParaRPr lang="nl-NL" sz="1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599" y="620688"/>
            <a:ext cx="6645424" cy="64807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Bronvermelding of literatuurlijst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598" y="1268760"/>
            <a:ext cx="6986738" cy="558924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Hier vermeld je alle bronnen die je hebt gebruikt</a:t>
            </a:r>
          </a:p>
          <a:p>
            <a:pPr marL="0" indent="0">
              <a:buNone/>
            </a:pPr>
            <a:r>
              <a:rPr lang="nl-NL" dirty="0" smtClean="0"/>
              <a:t>Bijvoorbeeld boeken of artikelen die je hebt gelezen: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err="1"/>
              <a:t>AuteurAchternaam</a:t>
            </a:r>
            <a:r>
              <a:rPr lang="nl-NL" dirty="0"/>
              <a:t>, Initialen. (Jaar). </a:t>
            </a:r>
            <a:r>
              <a:rPr lang="nl-NL" i="1" dirty="0" err="1"/>
              <a:t>TitelBoek</a:t>
            </a:r>
            <a:r>
              <a:rPr lang="nl-NL" dirty="0"/>
              <a:t> (Editie). Stad, Land: Uitgever</a:t>
            </a:r>
            <a:r>
              <a:rPr lang="nl-NL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Concreet voorbeeld:</a:t>
            </a: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>
                <a:solidFill>
                  <a:srgbClr val="0070C0"/>
                </a:solidFill>
              </a:rPr>
              <a:t>Sneijder</a:t>
            </a:r>
            <a:r>
              <a:rPr lang="nl-NL" dirty="0">
                <a:solidFill>
                  <a:srgbClr val="0070C0"/>
                </a:solidFill>
              </a:rPr>
              <a:t>, W. (2014). </a:t>
            </a:r>
            <a:r>
              <a:rPr lang="nl-NL" i="1" dirty="0">
                <a:solidFill>
                  <a:srgbClr val="0070C0"/>
                </a:solidFill>
              </a:rPr>
              <a:t>Schieten van afstand treft vaak doel</a:t>
            </a:r>
            <a:r>
              <a:rPr lang="nl-NL" dirty="0">
                <a:solidFill>
                  <a:srgbClr val="0070C0"/>
                </a:solidFill>
              </a:rPr>
              <a:t>. Dordrecht, Nederland: Voetbal International.</a:t>
            </a:r>
            <a:endParaRPr lang="nl-NL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Som de bronnen op in alfabetische volgorde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Ook artikelen uit tijdschriften of webpagina’s waarin je hebt gelezen benoemen in literatuurlijst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689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219" y="404664"/>
            <a:ext cx="6645424" cy="648072"/>
          </a:xfrm>
        </p:spPr>
        <p:txBody>
          <a:bodyPr/>
          <a:lstStyle/>
          <a:p>
            <a:r>
              <a:rPr lang="nl-NL" dirty="0" smtClean="0"/>
              <a:t>Overige aandachtspunten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196752"/>
            <a:ext cx="6347714" cy="5661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u="sng" dirty="0" smtClean="0"/>
              <a:t>Lettertype:</a:t>
            </a:r>
          </a:p>
          <a:p>
            <a:pPr marL="0" indent="0">
              <a:buNone/>
            </a:pPr>
            <a:r>
              <a:rPr lang="nl-NL" dirty="0" err="1" smtClean="0"/>
              <a:t>Arial</a:t>
            </a:r>
            <a:r>
              <a:rPr lang="nl-NL" dirty="0" smtClean="0"/>
              <a:t> of </a:t>
            </a:r>
            <a:r>
              <a:rPr lang="nl-NL" dirty="0" err="1" smtClean="0"/>
              <a:t>Calibri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smtClean="0"/>
              <a:t>Lettergrootte:</a:t>
            </a:r>
          </a:p>
          <a:p>
            <a:pPr marL="0" indent="0">
              <a:buNone/>
            </a:pPr>
            <a:r>
              <a:rPr lang="nl-NL" dirty="0" smtClean="0"/>
              <a:t>11 (bij kopjes lettergrootte 14)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Verder:</a:t>
            </a:r>
            <a:endParaRPr lang="nl-NL" dirty="0"/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Gebruik alleen </a:t>
            </a:r>
            <a:r>
              <a:rPr lang="nl-NL" u="sng" dirty="0" smtClean="0"/>
              <a:t>functionele</a:t>
            </a:r>
            <a:r>
              <a:rPr lang="nl-NL" dirty="0" smtClean="0"/>
              <a:t> afbeeldingen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Maak </a:t>
            </a:r>
            <a:r>
              <a:rPr lang="nl-NL" dirty="0"/>
              <a:t>gebruik van de checklist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Let </a:t>
            </a:r>
            <a:r>
              <a:rPr lang="nl-NL" dirty="0"/>
              <a:t>op de uiterste inleverdatum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Gebruik </a:t>
            </a:r>
            <a:r>
              <a:rPr lang="nl-NL" dirty="0"/>
              <a:t>de spellingscontrole</a:t>
            </a:r>
            <a:br>
              <a:rPr lang="nl-NL" dirty="0"/>
            </a:br>
            <a:r>
              <a:rPr lang="nl-NL" dirty="0" smtClean="0"/>
              <a:t>Laat </a:t>
            </a:r>
            <a:r>
              <a:rPr lang="nl-NL" dirty="0"/>
              <a:t>je verslag door iemand nalezen</a:t>
            </a:r>
          </a:p>
        </p:txBody>
      </p:sp>
    </p:spTree>
    <p:extLst>
      <p:ext uri="{BB962C8B-B14F-4D97-AF65-F5344CB8AC3E}">
        <p14:creationId xmlns:p14="http://schemas.microsoft.com/office/powerpoint/2010/main" val="309011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90" y="476672"/>
            <a:ext cx="6645424" cy="648072"/>
          </a:xfrm>
        </p:spPr>
        <p:txBody>
          <a:bodyPr/>
          <a:lstStyle/>
          <a:p>
            <a:r>
              <a:rPr lang="nl-NL" dirty="0" smtClean="0"/>
              <a:t>En als laatste…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598" y="1484784"/>
            <a:ext cx="8534401" cy="4556579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Veel succes met het maken van je verslagen!</a:t>
            </a:r>
          </a:p>
          <a:p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852936"/>
            <a:ext cx="4672584" cy="276604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0208" y="2000448"/>
            <a:ext cx="267652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536352"/>
            <a:ext cx="6347713" cy="1320800"/>
          </a:xfrm>
        </p:spPr>
        <p:txBody>
          <a:bodyPr/>
          <a:lstStyle/>
          <a:p>
            <a:r>
              <a:rPr lang="nl-NL" dirty="0"/>
              <a:t>Bindend </a:t>
            </a:r>
            <a:r>
              <a:rPr lang="nl-NL" dirty="0" smtClean="0"/>
              <a:t>studieadvies (BSA)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-31576" y="1196752"/>
            <a:ext cx="9175576" cy="5661248"/>
          </a:xfrm>
        </p:spPr>
        <p:txBody>
          <a:bodyPr>
            <a:noAutofit/>
          </a:bodyPr>
          <a:lstStyle/>
          <a:p>
            <a:r>
              <a:rPr lang="nl-NL" sz="1400" dirty="0" smtClean="0"/>
              <a:t>Eerste </a:t>
            </a:r>
            <a:r>
              <a:rPr lang="nl-NL" sz="1400" dirty="0"/>
              <a:t>maanden </a:t>
            </a:r>
            <a:r>
              <a:rPr lang="nl-NL" sz="1400" dirty="0" smtClean="0"/>
              <a:t>opleiding kijken </a:t>
            </a:r>
            <a:r>
              <a:rPr lang="nl-NL" sz="1400" dirty="0"/>
              <a:t>we of </a:t>
            </a:r>
            <a:r>
              <a:rPr lang="nl-NL" sz="1400" dirty="0" smtClean="0"/>
              <a:t>de </a:t>
            </a:r>
            <a:r>
              <a:rPr lang="nl-NL" sz="1400" dirty="0"/>
              <a:t>opleiding </a:t>
            </a:r>
            <a:r>
              <a:rPr lang="nl-NL" sz="1400" dirty="0" smtClean="0"/>
              <a:t>goed bij jou aansluit</a:t>
            </a:r>
          </a:p>
          <a:p>
            <a:r>
              <a:rPr lang="nl-NL" sz="1400" dirty="0" smtClean="0"/>
              <a:t>Op </a:t>
            </a:r>
            <a:r>
              <a:rPr lang="nl-NL" sz="1400" dirty="0"/>
              <a:t>basis van je studievoortgang </a:t>
            </a:r>
            <a:r>
              <a:rPr lang="nl-NL" sz="1400" dirty="0" smtClean="0"/>
              <a:t>geeft het docententeam eerst een </a:t>
            </a:r>
            <a:r>
              <a:rPr lang="nl-NL" sz="1400" u="sng" dirty="0"/>
              <a:t>voorlopig</a:t>
            </a:r>
            <a:r>
              <a:rPr lang="nl-NL" sz="1400" dirty="0"/>
              <a:t> </a:t>
            </a:r>
            <a:r>
              <a:rPr lang="nl-NL" sz="1400" dirty="0" smtClean="0"/>
              <a:t>studieadvies (LP3)</a:t>
            </a:r>
          </a:p>
          <a:p>
            <a:r>
              <a:rPr lang="nl-NL" sz="1400" dirty="0" smtClean="0"/>
              <a:t>Bij goede studieresultaten/beroepshouding ontvang je een </a:t>
            </a:r>
            <a:r>
              <a:rPr lang="nl-NL" sz="1400" u="sng" dirty="0" smtClean="0"/>
              <a:t>voorlopig positief studieadvies</a:t>
            </a:r>
            <a:endParaRPr lang="nl-NL" sz="1400" dirty="0" smtClean="0"/>
          </a:p>
          <a:p>
            <a:r>
              <a:rPr lang="nl-NL" sz="1400" dirty="0" smtClean="0"/>
              <a:t>Dit </a:t>
            </a:r>
            <a:r>
              <a:rPr lang="nl-NL" sz="1400" dirty="0"/>
              <a:t>wil zeggen dat je verder mag met je </a:t>
            </a:r>
            <a:r>
              <a:rPr lang="nl-NL" sz="1400" dirty="0" smtClean="0"/>
              <a:t>opleiding (voorlopig </a:t>
            </a:r>
            <a:r>
              <a:rPr lang="nl-NL" sz="1400" u="sng" dirty="0"/>
              <a:t>positief</a:t>
            </a:r>
            <a:r>
              <a:rPr lang="nl-NL" sz="1400" dirty="0"/>
              <a:t> studieadvies is </a:t>
            </a:r>
            <a:r>
              <a:rPr lang="nl-NL" sz="1400" b="1" u="sng" dirty="0"/>
              <a:t>direct </a:t>
            </a:r>
            <a:r>
              <a:rPr lang="nl-NL" sz="1400" b="1" u="sng" dirty="0" smtClean="0"/>
              <a:t>bindend</a:t>
            </a:r>
            <a:r>
              <a:rPr lang="nl-NL" sz="1400" u="sng" dirty="0" smtClean="0"/>
              <a:t>)</a:t>
            </a:r>
            <a:endParaRPr lang="nl-NL" sz="1400" dirty="0"/>
          </a:p>
          <a:p>
            <a:r>
              <a:rPr lang="nl-NL" sz="1400" dirty="0"/>
              <a:t>Als blijkt dat </a:t>
            </a:r>
            <a:r>
              <a:rPr lang="nl-NL" sz="1400" dirty="0" smtClean="0"/>
              <a:t>resultaten/beroepshouding tegenvallen dan </a:t>
            </a:r>
            <a:r>
              <a:rPr lang="nl-NL" sz="1400" dirty="0"/>
              <a:t>krijg je </a:t>
            </a:r>
            <a:r>
              <a:rPr lang="nl-NL" sz="1400" dirty="0" smtClean="0"/>
              <a:t>een </a:t>
            </a:r>
            <a:r>
              <a:rPr lang="nl-NL" sz="1400" u="sng" dirty="0" smtClean="0"/>
              <a:t>voorlopig </a:t>
            </a:r>
            <a:r>
              <a:rPr lang="nl-NL" sz="1400" u="sng" dirty="0"/>
              <a:t>negatief studieadvies</a:t>
            </a:r>
            <a:r>
              <a:rPr lang="nl-NL" sz="1400" dirty="0"/>
              <a:t>. </a:t>
            </a:r>
          </a:p>
          <a:p>
            <a:r>
              <a:rPr lang="nl-NL" sz="1400" dirty="0" smtClean="0"/>
              <a:t>Voorlopig </a:t>
            </a:r>
            <a:r>
              <a:rPr lang="nl-NL" sz="1400" u="sng" dirty="0"/>
              <a:t>negatief </a:t>
            </a:r>
            <a:r>
              <a:rPr lang="nl-NL" sz="1400" dirty="0"/>
              <a:t>studieadvies is </a:t>
            </a:r>
            <a:r>
              <a:rPr lang="nl-NL" sz="1400" b="1" u="sng" dirty="0"/>
              <a:t>niet bindend</a:t>
            </a:r>
          </a:p>
          <a:p>
            <a:r>
              <a:rPr lang="nl-NL" sz="1400" dirty="0" smtClean="0"/>
              <a:t>Je krijgt dan namelijk gelegenheid </a:t>
            </a:r>
            <a:r>
              <a:rPr lang="nl-NL" sz="1400" dirty="0"/>
              <a:t>tot verbetering in een </a:t>
            </a:r>
            <a:r>
              <a:rPr lang="nl-NL" sz="1400" dirty="0" smtClean="0"/>
              <a:t>‘verbetertraject’</a:t>
            </a:r>
          </a:p>
          <a:p>
            <a:r>
              <a:rPr lang="nl-NL" sz="1400" dirty="0" smtClean="0"/>
              <a:t>Je krijgt dan eerst een </a:t>
            </a:r>
            <a:r>
              <a:rPr lang="nl-NL" sz="1400" dirty="0"/>
              <a:t>gesprek met de </a:t>
            </a:r>
            <a:r>
              <a:rPr lang="nl-NL" sz="1400" dirty="0" err="1" smtClean="0"/>
              <a:t>SLB’ers</a:t>
            </a:r>
            <a:r>
              <a:rPr lang="nl-NL" sz="1400" dirty="0" smtClean="0"/>
              <a:t> van het eerste jaar </a:t>
            </a:r>
            <a:r>
              <a:rPr lang="nl-NL" sz="1400" dirty="0"/>
              <a:t>waarin het advies wordt uitgelegd en </a:t>
            </a:r>
            <a:r>
              <a:rPr lang="nl-NL" sz="1400" dirty="0" smtClean="0"/>
              <a:t>toegelicht waarna verbetervoorstellen worden gedaan</a:t>
            </a:r>
            <a:endParaRPr lang="nl-NL" sz="1400" dirty="0"/>
          </a:p>
          <a:p>
            <a:r>
              <a:rPr lang="nl-NL" sz="1400" dirty="0" smtClean="0"/>
              <a:t>Na </a:t>
            </a:r>
            <a:r>
              <a:rPr lang="nl-NL" sz="1400" dirty="0"/>
              <a:t>LP3 moet de school een </a:t>
            </a:r>
            <a:r>
              <a:rPr lang="nl-NL" sz="1400" u="sng" dirty="0"/>
              <a:t>bindend studieadvies (BSA) </a:t>
            </a:r>
            <a:r>
              <a:rPr lang="nl-NL" sz="1400" dirty="0" err="1" smtClean="0"/>
              <a:t>uitbre</a:t>
            </a:r>
            <a:r>
              <a:rPr lang="nl-NL" sz="1400" dirty="0" smtClean="0"/>
              <a:t>++</a:t>
            </a:r>
            <a:r>
              <a:rPr lang="nl-NL" sz="1400" dirty="0" err="1" smtClean="0"/>
              <a:t>ngen</a:t>
            </a:r>
            <a:endParaRPr lang="nl-NL" sz="1400" dirty="0" smtClean="0"/>
          </a:p>
          <a:p>
            <a:r>
              <a:rPr lang="nl-NL" sz="1400" dirty="0" smtClean="0"/>
              <a:t>Er wordt opnieuw gekeken of je voldoet aan de opleidingseisen</a:t>
            </a:r>
          </a:p>
          <a:p>
            <a:r>
              <a:rPr lang="nl-NL" sz="1400" dirty="0" smtClean="0"/>
              <a:t>Is het tijdens het verbetertraject niet genoeg verbeterd dan wordt het voorlopige negatieve advies omgezet in een </a:t>
            </a:r>
            <a:r>
              <a:rPr lang="nl-NL" sz="1400" b="1" u="sng" dirty="0" smtClean="0"/>
              <a:t>definitief negatief bindend studieadvies</a:t>
            </a:r>
            <a:r>
              <a:rPr lang="nl-NL" sz="1400" dirty="0" smtClean="0"/>
              <a:t>. </a:t>
            </a:r>
          </a:p>
          <a:p>
            <a:r>
              <a:rPr lang="nl-NL" sz="1400" dirty="0" smtClean="0"/>
              <a:t>Dat betekent: </a:t>
            </a:r>
            <a:r>
              <a:rPr lang="nl-NL" sz="1400" dirty="0"/>
              <a:t>stoppen met je opleiding. </a:t>
            </a:r>
            <a:endParaRPr lang="nl-NL" sz="1400" dirty="0" smtClean="0"/>
          </a:p>
          <a:p>
            <a:r>
              <a:rPr lang="nl-NL" sz="1400" dirty="0" smtClean="0"/>
              <a:t>We </a:t>
            </a:r>
            <a:r>
              <a:rPr lang="nl-NL" sz="1400" dirty="0"/>
              <a:t>gaan dan samen met jou op zoek naar een opleiding die beter bij jou past. </a:t>
            </a:r>
            <a:endParaRPr lang="nl-NL" sz="1400" dirty="0" smtClean="0"/>
          </a:p>
          <a:p>
            <a:r>
              <a:rPr lang="nl-NL" sz="1400" dirty="0" smtClean="0"/>
              <a:t>Dit </a:t>
            </a:r>
            <a:r>
              <a:rPr lang="nl-NL" sz="1400" dirty="0"/>
              <a:t>kan binnen Noorderpoort zijn, of bij een andere mbo-instelling. </a:t>
            </a:r>
          </a:p>
        </p:txBody>
      </p:sp>
    </p:spTree>
    <p:extLst>
      <p:ext uri="{BB962C8B-B14F-4D97-AF65-F5344CB8AC3E}">
        <p14:creationId xmlns:p14="http://schemas.microsoft.com/office/powerpoint/2010/main" val="150788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147C33-703F-43AE-9D2A-61A4FCA1D25E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1f671bd0-527c-4d2a-98b8-6946169f1e35"/>
    <ds:schemaRef ds:uri="7b9f8bbe-82d2-46a4-909f-9c23c02db69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606B742-2983-43E1-81B4-B617FB08B7C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592AD2-0287-44B9-B005-5CB1270B2D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680</TotalTime>
  <Words>423</Words>
  <Application>Microsoft Office PowerPoint</Application>
  <PresentationFormat>Diavoorstelling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PowerPoint-presentatie</vt:lpstr>
      <vt:lpstr>Voorblad</vt:lpstr>
      <vt:lpstr>Inhoudsopgave</vt:lpstr>
      <vt:lpstr>Hoofdstukken en paragrafen</vt:lpstr>
      <vt:lpstr>Inleiding</vt:lpstr>
      <vt:lpstr>Bronvermelding of literatuurlijst</vt:lpstr>
      <vt:lpstr>Overige aandachtspunten</vt:lpstr>
      <vt:lpstr>En als laatste…</vt:lpstr>
      <vt:lpstr>Bindend studieadvies (BSA)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Simon Poelman</cp:lastModifiedBy>
  <cp:revision>43</cp:revision>
  <dcterms:created xsi:type="dcterms:W3CDTF">2013-11-15T15:05:42Z</dcterms:created>
  <dcterms:modified xsi:type="dcterms:W3CDTF">2019-10-28T08:46:35Z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